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DM Serif Display" pitchFamily="2" charset="0"/>
      <p:regular r:id="rId5"/>
      <p:italic r:id="rId6"/>
    </p:embeddedFont>
    <p:embeddedFont>
      <p:font typeface="DM Serif Text" pitchFamily="2" charset="0"/>
      <p:regular r:id="rId7"/>
      <p:italic r:id="rId8"/>
    </p:embeddedFont>
    <p:embeddedFont>
      <p:font typeface="Public San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6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4887" y="-5912911"/>
            <a:ext cx="18762887" cy="16199911"/>
          </a:xfrm>
          <a:custGeom>
            <a:avLst/>
            <a:gdLst/>
            <a:ahLst/>
            <a:cxnLst/>
            <a:rect l="l" t="t" r="r" b="b"/>
            <a:pathLst>
              <a:path w="18762887" h="16199911">
                <a:moveTo>
                  <a:pt x="0" y="0"/>
                </a:moveTo>
                <a:lnTo>
                  <a:pt x="18762887" y="0"/>
                </a:lnTo>
                <a:lnTo>
                  <a:pt x="18762887" y="16199911"/>
                </a:lnTo>
                <a:lnTo>
                  <a:pt x="0" y="16199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</a:blip>
            <a:stretch>
              <a:fillRect t="-14344" r="-11111" b="-14344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467464">
            <a:off x="-6424592" y="-3110722"/>
            <a:ext cx="17338733" cy="7484553"/>
          </a:xfrm>
          <a:custGeom>
            <a:avLst/>
            <a:gdLst/>
            <a:ahLst/>
            <a:cxnLst/>
            <a:rect l="l" t="t" r="r" b="b"/>
            <a:pathLst>
              <a:path w="17338733" h="7484553">
                <a:moveTo>
                  <a:pt x="0" y="0"/>
                </a:moveTo>
                <a:lnTo>
                  <a:pt x="17338733" y="0"/>
                </a:lnTo>
                <a:lnTo>
                  <a:pt x="17338733" y="7484553"/>
                </a:lnTo>
                <a:lnTo>
                  <a:pt x="0" y="74845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/>
          <p:nvPr/>
        </p:nvGrpSpPr>
        <p:grpSpPr>
          <a:xfrm>
            <a:off x="353483" y="160470"/>
            <a:ext cx="4059489" cy="405948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8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69294">
            <a:off x="5216676" y="5101153"/>
            <a:ext cx="13396741" cy="5782927"/>
          </a:xfrm>
          <a:custGeom>
            <a:avLst/>
            <a:gdLst/>
            <a:ahLst/>
            <a:cxnLst/>
            <a:rect l="l" t="t" r="r" b="b"/>
            <a:pathLst>
              <a:path w="13396741" h="5782927">
                <a:moveTo>
                  <a:pt x="0" y="0"/>
                </a:moveTo>
                <a:lnTo>
                  <a:pt x="13396741" y="0"/>
                </a:lnTo>
                <a:lnTo>
                  <a:pt x="13396741" y="5782926"/>
                </a:lnTo>
                <a:lnTo>
                  <a:pt x="0" y="57829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8" name="Freeform 18"/>
          <p:cNvSpPr/>
          <p:nvPr/>
        </p:nvSpPr>
        <p:spPr>
          <a:xfrm>
            <a:off x="153293" y="6478029"/>
            <a:ext cx="5638372" cy="4200587"/>
          </a:xfrm>
          <a:custGeom>
            <a:avLst/>
            <a:gdLst/>
            <a:ahLst/>
            <a:cxnLst/>
            <a:rect l="l" t="t" r="r" b="b"/>
            <a:pathLst>
              <a:path w="5638372" h="4200587">
                <a:moveTo>
                  <a:pt x="0" y="0"/>
                </a:moveTo>
                <a:lnTo>
                  <a:pt x="5638372" y="0"/>
                </a:lnTo>
                <a:lnTo>
                  <a:pt x="5638372" y="4200587"/>
                </a:lnTo>
                <a:lnTo>
                  <a:pt x="0" y="42005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9" name="Freeform 19"/>
          <p:cNvSpPr/>
          <p:nvPr/>
        </p:nvSpPr>
        <p:spPr>
          <a:xfrm rot="583126">
            <a:off x="723874" y="-6262841"/>
            <a:ext cx="17064819" cy="7366313"/>
          </a:xfrm>
          <a:custGeom>
            <a:avLst/>
            <a:gdLst/>
            <a:ahLst/>
            <a:cxnLst/>
            <a:rect l="l" t="t" r="r" b="b"/>
            <a:pathLst>
              <a:path w="17064819" h="7366313">
                <a:moveTo>
                  <a:pt x="0" y="0"/>
                </a:moveTo>
                <a:lnTo>
                  <a:pt x="17064819" y="0"/>
                </a:lnTo>
                <a:lnTo>
                  <a:pt x="17064819" y="7366313"/>
                </a:lnTo>
                <a:lnTo>
                  <a:pt x="0" y="7366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20" name="TextBox 20"/>
          <p:cNvSpPr txBox="1"/>
          <p:nvPr/>
        </p:nvSpPr>
        <p:spPr>
          <a:xfrm>
            <a:off x="3333406" y="3572258"/>
            <a:ext cx="11621189" cy="1942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18"/>
              </a:lnSpc>
            </a:pPr>
            <a:r>
              <a:rPr lang="en-US" sz="8552">
                <a:solidFill>
                  <a:srgbClr val="6E147C"/>
                </a:solidFill>
                <a:latin typeface="DM Serif Text"/>
                <a:ea typeface="DM Serif Text"/>
                <a:cs typeface="DM Serif Text"/>
                <a:sym typeface="DM Serif Text"/>
              </a:rPr>
              <a:t>KILPIRAUHASVIIKKOA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80453" y="5846080"/>
            <a:ext cx="3452206" cy="949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9"/>
              </a:lnSpc>
            </a:pPr>
            <a:r>
              <a:rPr lang="en-US" sz="4205">
                <a:solidFill>
                  <a:srgbClr val="000000"/>
                </a:solidFill>
                <a:latin typeface="DM Serif Text"/>
                <a:ea typeface="DM Serif Text"/>
                <a:cs typeface="DM Serif Text"/>
                <a:sym typeface="DM Serif Text"/>
              </a:rPr>
              <a:t>25.-31.5.2025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43811" y="2643284"/>
            <a:ext cx="13600377" cy="93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Hyvää kansainvälistä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7154" y="1377505"/>
            <a:ext cx="3432147" cy="216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8"/>
              </a:lnSpc>
            </a:pPr>
            <a:r>
              <a:rPr lang="en-US" sz="3077">
                <a:solidFill>
                  <a:srgbClr val="6E147C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Onko sinulla tai läheiselläsi</a:t>
            </a:r>
          </a:p>
          <a:p>
            <a:pPr algn="ctr">
              <a:lnSpc>
                <a:spcPts val="4308"/>
              </a:lnSpc>
            </a:pPr>
            <a:r>
              <a:rPr lang="en-US" sz="3077">
                <a:solidFill>
                  <a:srgbClr val="6E147C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kilpirauhas-sairaus?</a:t>
            </a:r>
            <a:r>
              <a:rPr lang="en-US" sz="3077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2023309" y="6191975"/>
            <a:ext cx="3920879" cy="3920879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58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498700" y="7434337"/>
            <a:ext cx="3058052" cy="1398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1"/>
              </a:lnSpc>
            </a:pPr>
            <a:r>
              <a:rPr lang="en-US" sz="2708">
                <a:solidFill>
                  <a:srgbClr val="6E147C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OLKA-pisteeltä löydät lisää tietoa ja materiaaleja!</a:t>
            </a:r>
          </a:p>
        </p:txBody>
      </p:sp>
      <p:sp>
        <p:nvSpPr>
          <p:cNvPr id="28" name="Freeform 28"/>
          <p:cNvSpPr/>
          <p:nvPr/>
        </p:nvSpPr>
        <p:spPr>
          <a:xfrm>
            <a:off x="6247159" y="9258300"/>
            <a:ext cx="3766448" cy="702154"/>
          </a:xfrm>
          <a:custGeom>
            <a:avLst/>
            <a:gdLst/>
            <a:ahLst/>
            <a:cxnLst/>
            <a:rect l="l" t="t" r="r" b="b"/>
            <a:pathLst>
              <a:path w="3766448" h="702154">
                <a:moveTo>
                  <a:pt x="0" y="0"/>
                </a:moveTo>
                <a:lnTo>
                  <a:pt x="3766448" y="0"/>
                </a:lnTo>
                <a:lnTo>
                  <a:pt x="3766448" y="702154"/>
                </a:lnTo>
                <a:lnTo>
                  <a:pt x="0" y="7021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pic>
        <p:nvPicPr>
          <p:cNvPr id="32" name="Kuva 31" descr="Kuva, joka sisältää kohteen symboli, logo, ympyrä, Grafiikka&#10;&#10;Tekoälyn generoima sisältö voi olla virheellistä.">
            <a:extLst>
              <a:ext uri="{FF2B5EF4-FFF2-40B4-BE49-F238E27FC236}">
                <a16:creationId xmlns:a16="http://schemas.microsoft.com/office/drawing/2014/main" id="{F16D0083-D333-860B-1329-39912DDD19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081" y="361311"/>
            <a:ext cx="3933333" cy="38952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83872">
            <a:off x="-2568852" y="5306534"/>
            <a:ext cx="13216147" cy="5704970"/>
          </a:xfrm>
          <a:custGeom>
            <a:avLst/>
            <a:gdLst/>
            <a:ahLst/>
            <a:cxnLst/>
            <a:rect l="l" t="t" r="r" b="b"/>
            <a:pathLst>
              <a:path w="13216147" h="5704970">
                <a:moveTo>
                  <a:pt x="0" y="0"/>
                </a:moveTo>
                <a:lnTo>
                  <a:pt x="13216148" y="0"/>
                </a:lnTo>
                <a:lnTo>
                  <a:pt x="13216148" y="5704971"/>
                </a:lnTo>
                <a:lnTo>
                  <a:pt x="0" y="57049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0" y="-6941611"/>
            <a:ext cx="20343049" cy="17228611"/>
          </a:xfrm>
          <a:custGeom>
            <a:avLst/>
            <a:gdLst/>
            <a:ahLst/>
            <a:cxnLst/>
            <a:rect l="l" t="t" r="r" b="b"/>
            <a:pathLst>
              <a:path w="20343049" h="17228611">
                <a:moveTo>
                  <a:pt x="0" y="0"/>
                </a:moveTo>
                <a:lnTo>
                  <a:pt x="20343049" y="0"/>
                </a:lnTo>
                <a:lnTo>
                  <a:pt x="20343049" y="17228611"/>
                </a:lnTo>
                <a:lnTo>
                  <a:pt x="0" y="172286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8000"/>
            </a:blip>
            <a:stretch>
              <a:fillRect t="-18583" r="-11111" b="-12612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 rot="1520950">
            <a:off x="7279004" y="-3176302"/>
            <a:ext cx="15438493" cy="6664283"/>
          </a:xfrm>
          <a:custGeom>
            <a:avLst/>
            <a:gdLst/>
            <a:ahLst/>
            <a:cxnLst/>
            <a:rect l="l" t="t" r="r" b="b"/>
            <a:pathLst>
              <a:path w="15438493" h="6664283">
                <a:moveTo>
                  <a:pt x="0" y="0"/>
                </a:moveTo>
                <a:lnTo>
                  <a:pt x="15438493" y="0"/>
                </a:lnTo>
                <a:lnTo>
                  <a:pt x="15438493" y="6664282"/>
                </a:lnTo>
                <a:lnTo>
                  <a:pt x="0" y="66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4391009" y="9019806"/>
            <a:ext cx="3896991" cy="92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1"/>
              </a:lnSpc>
            </a:pPr>
            <a:r>
              <a:rPr lang="en-US" sz="2708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Tutustu: Kilpirauhasliitto.fi</a:t>
            </a:r>
          </a:p>
        </p:txBody>
      </p:sp>
      <p:sp>
        <p:nvSpPr>
          <p:cNvPr id="6" name="Freeform 6"/>
          <p:cNvSpPr/>
          <p:nvPr/>
        </p:nvSpPr>
        <p:spPr>
          <a:xfrm>
            <a:off x="567097" y="2561323"/>
            <a:ext cx="3458078" cy="4490808"/>
          </a:xfrm>
          <a:custGeom>
            <a:avLst/>
            <a:gdLst/>
            <a:ahLst/>
            <a:cxnLst/>
            <a:rect l="l" t="t" r="r" b="b"/>
            <a:pathLst>
              <a:path w="3458078" h="4490808">
                <a:moveTo>
                  <a:pt x="0" y="0"/>
                </a:moveTo>
                <a:lnTo>
                  <a:pt x="3458079" y="0"/>
                </a:lnTo>
                <a:lnTo>
                  <a:pt x="3458079" y="4490808"/>
                </a:lnTo>
                <a:lnTo>
                  <a:pt x="0" y="44908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092" b="-3092"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7" name="Group 7"/>
          <p:cNvGrpSpPr/>
          <p:nvPr/>
        </p:nvGrpSpPr>
        <p:grpSpPr>
          <a:xfrm>
            <a:off x="3608477" y="4721249"/>
            <a:ext cx="3236882" cy="323688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5417" r="-14855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171869" y="2561323"/>
            <a:ext cx="2363976" cy="236397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25000" b="-25000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949079" y="6842991"/>
            <a:ext cx="2230281" cy="223028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5046" r="-25046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13203" y="985230"/>
            <a:ext cx="15861594" cy="80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Toimimme kilpirauhas- ja lisäkilpirauhassairaiden hyväksi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25463" y="3095435"/>
            <a:ext cx="1049578" cy="491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</a:pPr>
            <a:r>
              <a:rPr lang="en-US" sz="2912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Tietoa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84635" y="4877674"/>
            <a:ext cx="3366164" cy="488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6"/>
              </a:lnSpc>
            </a:pPr>
            <a:r>
              <a:rPr lang="en-US" sz="2912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Tukea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59043" y="6795366"/>
            <a:ext cx="3923179" cy="488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6"/>
              </a:lnSpc>
            </a:pPr>
            <a:r>
              <a:rPr lang="en-US" sz="2912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Toimintaa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52801" y="8327585"/>
            <a:ext cx="7032195" cy="488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6"/>
              </a:lnSpc>
            </a:pPr>
            <a:r>
              <a:rPr lang="en-US" sz="2912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Edunvalvontaa ja vaikuttamista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59043" y="5511966"/>
            <a:ext cx="6225953" cy="643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3"/>
              </a:lnSpc>
            </a:pPr>
            <a:r>
              <a:rPr lang="en-US" sz="2147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Ohjaus, neuvonta, vertaistuki, elintapaohjaus, voimavarakurssit.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52801" y="3729728"/>
            <a:ext cx="8407193" cy="643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3"/>
              </a:lnSpc>
            </a:pPr>
            <a:r>
              <a:rPr lang="en-US" sz="2147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Potilasesitteet, Kilpi-lehti, asiantuntijavideot, webinaarit,</a:t>
            </a:r>
          </a:p>
          <a:p>
            <a:pPr algn="l">
              <a:lnSpc>
                <a:spcPts val="2533"/>
              </a:lnSpc>
            </a:pPr>
            <a:r>
              <a:rPr lang="en-US" sz="2147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verkkokurssi ammattilaisille/opiskelijoille, uutiskirje.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84635" y="7470986"/>
            <a:ext cx="6706375" cy="325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0"/>
              </a:lnSpc>
            </a:pPr>
            <a:r>
              <a:rPr lang="en-US" sz="2147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Monipuolista toimintaa alueellisissa yhdistyksissä.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25463" y="9019027"/>
            <a:ext cx="7665546" cy="66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5"/>
              </a:lnSpc>
            </a:pPr>
            <a:r>
              <a:rPr lang="en-US" sz="2147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Viestintä, julkaisut, kehittämishankkeet, kokemustoiminta, yhteistyö.</a:t>
            </a:r>
          </a:p>
        </p:txBody>
      </p:sp>
      <p:sp>
        <p:nvSpPr>
          <p:cNvPr id="22" name="Freeform 22"/>
          <p:cNvSpPr/>
          <p:nvPr/>
        </p:nvSpPr>
        <p:spPr>
          <a:xfrm rot="-813782">
            <a:off x="13894375" y="4012365"/>
            <a:ext cx="4135682" cy="4261962"/>
          </a:xfrm>
          <a:custGeom>
            <a:avLst/>
            <a:gdLst/>
            <a:ahLst/>
            <a:cxnLst/>
            <a:rect l="l" t="t" r="r" b="b"/>
            <a:pathLst>
              <a:path w="4135682" h="4261962">
                <a:moveTo>
                  <a:pt x="0" y="0"/>
                </a:moveTo>
                <a:lnTo>
                  <a:pt x="4135682" y="0"/>
                </a:lnTo>
                <a:lnTo>
                  <a:pt x="4135682" y="4261962"/>
                </a:lnTo>
                <a:lnTo>
                  <a:pt x="0" y="426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23" name="Freeform 23"/>
          <p:cNvSpPr/>
          <p:nvPr/>
        </p:nvSpPr>
        <p:spPr>
          <a:xfrm>
            <a:off x="412913" y="9258300"/>
            <a:ext cx="3766448" cy="702154"/>
          </a:xfrm>
          <a:custGeom>
            <a:avLst/>
            <a:gdLst/>
            <a:ahLst/>
            <a:cxnLst/>
            <a:rect l="l" t="t" r="r" b="b"/>
            <a:pathLst>
              <a:path w="3766448" h="702154">
                <a:moveTo>
                  <a:pt x="0" y="0"/>
                </a:moveTo>
                <a:lnTo>
                  <a:pt x="3766447" y="0"/>
                </a:lnTo>
                <a:lnTo>
                  <a:pt x="3766447" y="702154"/>
                </a:lnTo>
                <a:lnTo>
                  <a:pt x="0" y="7021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941611"/>
            <a:ext cx="20343049" cy="17228611"/>
          </a:xfrm>
          <a:custGeom>
            <a:avLst/>
            <a:gdLst/>
            <a:ahLst/>
            <a:cxnLst/>
            <a:rect l="l" t="t" r="r" b="b"/>
            <a:pathLst>
              <a:path w="20343049" h="17228611">
                <a:moveTo>
                  <a:pt x="0" y="0"/>
                </a:moveTo>
                <a:lnTo>
                  <a:pt x="20343049" y="0"/>
                </a:lnTo>
                <a:lnTo>
                  <a:pt x="20343049" y="17228611"/>
                </a:lnTo>
                <a:lnTo>
                  <a:pt x="0" y="17228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</a:blip>
            <a:stretch>
              <a:fillRect t="-15555" r="-11111" b="-15641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1253752" y="4070117"/>
            <a:ext cx="3808440" cy="3700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66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Tutustu myös muihin materiaaleihin: </a:t>
            </a:r>
          </a:p>
          <a:p>
            <a:pPr algn="ctr">
              <a:lnSpc>
                <a:spcPts val="4013"/>
              </a:lnSpc>
            </a:pPr>
            <a:endParaRPr lang="en-US" sz="2866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575752" lvl="1" indent="-287876" algn="just">
              <a:lnSpc>
                <a:spcPts val="3733"/>
              </a:lnSpc>
              <a:buFont typeface="Arial"/>
              <a:buChar char="•"/>
            </a:pPr>
            <a:r>
              <a:rPr lang="en-US" sz="2666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Videot </a:t>
            </a:r>
          </a:p>
          <a:p>
            <a:pPr marL="575752" lvl="1" indent="-287876" algn="just">
              <a:lnSpc>
                <a:spcPts val="3733"/>
              </a:lnSpc>
              <a:buFont typeface="Arial"/>
              <a:buChar char="•"/>
            </a:pPr>
            <a:r>
              <a:rPr lang="en-US" sz="2666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Podcastit</a:t>
            </a:r>
          </a:p>
          <a:p>
            <a:pPr marL="575752" lvl="1" indent="-287876" algn="just">
              <a:lnSpc>
                <a:spcPts val="3733"/>
              </a:lnSpc>
              <a:buFont typeface="Arial"/>
              <a:buChar char="•"/>
            </a:pPr>
            <a:r>
              <a:rPr lang="en-US" sz="2666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Voi hyvin -peli</a:t>
            </a:r>
          </a:p>
          <a:p>
            <a:pPr marL="575752" lvl="1" indent="-287876" algn="just">
              <a:lnSpc>
                <a:spcPts val="3733"/>
              </a:lnSpc>
              <a:buFont typeface="Arial"/>
              <a:buChar char="•"/>
            </a:pPr>
            <a:r>
              <a:rPr lang="en-US" sz="2666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Verkkokurssi </a:t>
            </a:r>
          </a:p>
          <a:p>
            <a:pPr marL="575752" lvl="1" indent="-287876" algn="just">
              <a:lnSpc>
                <a:spcPts val="3733"/>
              </a:lnSpc>
              <a:buFont typeface="Arial"/>
              <a:buChar char="•"/>
            </a:pPr>
            <a:r>
              <a:rPr lang="en-US" sz="2666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Esitteet ym.</a:t>
            </a:r>
          </a:p>
        </p:txBody>
      </p:sp>
      <p:sp>
        <p:nvSpPr>
          <p:cNvPr id="4" name="Freeform 4"/>
          <p:cNvSpPr/>
          <p:nvPr/>
        </p:nvSpPr>
        <p:spPr>
          <a:xfrm>
            <a:off x="5796577" y="2995489"/>
            <a:ext cx="6694847" cy="6694847"/>
          </a:xfrm>
          <a:custGeom>
            <a:avLst/>
            <a:gdLst/>
            <a:ahLst/>
            <a:cxnLst/>
            <a:rect l="l" t="t" r="r" b="b"/>
            <a:pathLst>
              <a:path w="6694847" h="6694847">
                <a:moveTo>
                  <a:pt x="0" y="0"/>
                </a:moveTo>
                <a:lnTo>
                  <a:pt x="6694846" y="0"/>
                </a:lnTo>
                <a:lnTo>
                  <a:pt x="6694846" y="6694846"/>
                </a:lnTo>
                <a:lnTo>
                  <a:pt x="0" y="6694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5" name="Freeform 15"/>
          <p:cNvSpPr/>
          <p:nvPr/>
        </p:nvSpPr>
        <p:spPr>
          <a:xfrm>
            <a:off x="274188" y="9304074"/>
            <a:ext cx="754512" cy="754512"/>
          </a:xfrm>
          <a:custGeom>
            <a:avLst/>
            <a:gdLst/>
            <a:ahLst/>
            <a:cxnLst/>
            <a:rect l="l" t="t" r="r" b="b"/>
            <a:pathLst>
              <a:path w="754512" h="754512">
                <a:moveTo>
                  <a:pt x="0" y="0"/>
                </a:moveTo>
                <a:lnTo>
                  <a:pt x="754512" y="0"/>
                </a:lnTo>
                <a:lnTo>
                  <a:pt x="754512" y="754512"/>
                </a:lnTo>
                <a:lnTo>
                  <a:pt x="0" y="754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6" name="Freeform 16"/>
          <p:cNvSpPr/>
          <p:nvPr/>
        </p:nvSpPr>
        <p:spPr>
          <a:xfrm>
            <a:off x="2218854" y="9290192"/>
            <a:ext cx="768394" cy="768394"/>
          </a:xfrm>
          <a:custGeom>
            <a:avLst/>
            <a:gdLst/>
            <a:ahLst/>
            <a:cxnLst/>
            <a:rect l="l" t="t" r="r" b="b"/>
            <a:pathLst>
              <a:path w="768394" h="768394">
                <a:moveTo>
                  <a:pt x="0" y="0"/>
                </a:moveTo>
                <a:lnTo>
                  <a:pt x="768393" y="0"/>
                </a:lnTo>
                <a:lnTo>
                  <a:pt x="768393" y="768394"/>
                </a:lnTo>
                <a:lnTo>
                  <a:pt x="0" y="7683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7" name="Freeform 17"/>
          <p:cNvSpPr/>
          <p:nvPr/>
        </p:nvSpPr>
        <p:spPr>
          <a:xfrm>
            <a:off x="1253752" y="9322085"/>
            <a:ext cx="736501" cy="736501"/>
          </a:xfrm>
          <a:custGeom>
            <a:avLst/>
            <a:gdLst/>
            <a:ahLst/>
            <a:cxnLst/>
            <a:rect l="l" t="t" r="r" b="b"/>
            <a:pathLst>
              <a:path w="736501" h="736501">
                <a:moveTo>
                  <a:pt x="0" y="0"/>
                </a:moveTo>
                <a:lnTo>
                  <a:pt x="736502" y="0"/>
                </a:lnTo>
                <a:lnTo>
                  <a:pt x="736502" y="736501"/>
                </a:lnTo>
                <a:lnTo>
                  <a:pt x="0" y="7365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8" name="TextBox 18"/>
          <p:cNvSpPr txBox="1"/>
          <p:nvPr/>
        </p:nvSpPr>
        <p:spPr>
          <a:xfrm>
            <a:off x="1719581" y="2184261"/>
            <a:ext cx="1484883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4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Kilpirauhasviikolle tuotetun podcast-jakson aiheena on “Tekoäly terveydenhuollossa”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969690" y="9568881"/>
            <a:ext cx="14848839" cy="45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Kilpirauhasliitto ry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65597" y="1004038"/>
            <a:ext cx="9461606" cy="821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Tutustu uusimpiin materiaaleihin!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215859" y="4779697"/>
            <a:ext cx="4674469" cy="200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6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Materiaalit löydät osoitteesta: </a:t>
            </a:r>
            <a:r>
              <a:rPr lang="en-US" sz="2866" u="sng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kilpirauhasliitto.fi/</a:t>
            </a:r>
          </a:p>
          <a:p>
            <a:pPr algn="ctr">
              <a:lnSpc>
                <a:spcPts val="4013"/>
              </a:lnSpc>
            </a:pPr>
            <a:r>
              <a:rPr lang="en-US" sz="2866" u="sng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materiaalit</a:t>
            </a:r>
          </a:p>
        </p:txBody>
      </p:sp>
      <p:pic>
        <p:nvPicPr>
          <p:cNvPr id="23" name="Kuva 22" descr="Kuva, joka sisältää kohteen symboli, logo, ympyrä, Grafiikka&#10;&#10;Tekoälyn generoima sisältö voi olla virheellistä.">
            <a:extLst>
              <a:ext uri="{FF2B5EF4-FFF2-40B4-BE49-F238E27FC236}">
                <a16:creationId xmlns:a16="http://schemas.microsoft.com/office/drawing/2014/main" id="{92CCCAD5-4741-DAF7-0D3B-733305F082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414" y="226621"/>
            <a:ext cx="2502719" cy="2478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114</Words>
  <Application>Microsoft Office PowerPoint</Application>
  <PresentationFormat>Mukautettu</PresentationFormat>
  <Paragraphs>29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9" baseType="lpstr">
      <vt:lpstr>DM Serif Text</vt:lpstr>
      <vt:lpstr>Public Sans</vt:lpstr>
      <vt:lpstr>DM Serif Display</vt:lpstr>
      <vt:lpstr>Arial</vt:lpstr>
      <vt:lpstr>Calibri</vt:lpstr>
      <vt:lpstr>Office Theme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OLKA-piste Kilpirauhasviikko 25</dc:title>
  <cp:lastModifiedBy>Mirjami Laaksonen</cp:lastModifiedBy>
  <cp:revision>2</cp:revision>
  <dcterms:created xsi:type="dcterms:W3CDTF">2006-08-16T00:00:00Z</dcterms:created>
  <dcterms:modified xsi:type="dcterms:W3CDTF">2025-05-08T07:12:48Z</dcterms:modified>
  <dc:identifier>DAGiJ-3vJRI</dc:identifier>
</cp:coreProperties>
</file>